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7" r:id="rId2"/>
    <p:sldId id="276" r:id="rId3"/>
    <p:sldId id="277" r:id="rId4"/>
    <p:sldId id="280" r:id="rId5"/>
    <p:sldId id="278" r:id="rId6"/>
    <p:sldId id="279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retariat" initials="MINEC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F3FF"/>
    <a:srgbClr val="D6F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527" autoAdjust="0"/>
  </p:normalViewPr>
  <p:slideViewPr>
    <p:cSldViewPr snapToGrid="0">
      <p:cViewPr varScale="1">
        <p:scale>
          <a:sx n="112" d="100"/>
          <a:sy n="112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6F4B9-EC6E-4BC7-BDF2-4AAC21A4C4A3}" type="datetimeFigureOut">
              <a:rPr lang="es-ES" smtClean="0"/>
              <a:pPr/>
              <a:t>08/07/2019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B814-D821-4AE2-A9E3-37BF48724754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08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538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538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22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538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538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060000"/>
            <a:ext cx="9144000" cy="38145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1990" y="3849472"/>
            <a:ext cx="5306210" cy="1655762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1900"/>
            <a:ext cx="7772400" cy="1869487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 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000" y="185001"/>
            <a:ext cx="3132000" cy="16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0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75425" y="1444832"/>
            <a:ext cx="8670600" cy="4999200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152400" marR="0" lvl="0" indent="-88900" algn="l" rtl="0">
              <a:lnSpc>
                <a:spcPct val="115000"/>
              </a:lnSpc>
              <a:spcBef>
                <a:spcPts val="300"/>
              </a:spcBef>
              <a:buClr>
                <a:srgbClr val="434343"/>
              </a:buClr>
              <a:buSzPct val="100000"/>
              <a:buFont typeface="Arial"/>
              <a:buChar char="o"/>
              <a:defRPr sz="1400">
                <a:solidFill>
                  <a:srgbClr val="434343"/>
                </a:solidFill>
              </a:defRPr>
            </a:lvl1pPr>
            <a:lvl2pPr marL="482600" marR="0" lvl="1" indent="-203200" algn="l" rtl="0">
              <a:lnSpc>
                <a:spcPct val="115000"/>
              </a:lnSpc>
              <a:spcBef>
                <a:spcPts val="300"/>
              </a:spcBef>
              <a:buFont typeface="Arial"/>
              <a:buChar char="o"/>
              <a:defRPr i="1"/>
            </a:lvl2pPr>
            <a:lvl3pPr marL="850900" marR="0" lvl="2" indent="-114300" algn="l" rtl="0">
              <a:lnSpc>
                <a:spcPct val="115000"/>
              </a:lnSpc>
              <a:spcBef>
                <a:spcPts val="300"/>
              </a:spcBef>
              <a:buClr>
                <a:srgbClr val="434343"/>
              </a:buClr>
              <a:buSzPct val="100000"/>
              <a:buFont typeface="Arial"/>
              <a:buChar char="o"/>
              <a:defRPr sz="1000">
                <a:solidFill>
                  <a:srgbClr val="434343"/>
                </a:solidFill>
              </a:defRPr>
            </a:lvl3pPr>
            <a:lvl4pPr marL="1384300" marR="0" lvl="3" indent="-127000" algn="l" rtl="0">
              <a:lnSpc>
                <a:spcPct val="115000"/>
              </a:lnSpc>
              <a:spcBef>
                <a:spcPts val="300"/>
              </a:spcBef>
              <a:buClr>
                <a:srgbClr val="434343"/>
              </a:buClr>
              <a:buSzPct val="100000"/>
              <a:buFont typeface="Arial"/>
              <a:buChar char="⁻"/>
              <a:defRPr sz="900">
                <a:solidFill>
                  <a:srgbClr val="434343"/>
                </a:solidFill>
              </a:defRPr>
            </a:lvl4pPr>
            <a:lvl5pPr marL="1778000" marR="0" lvl="4" indent="-1270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Arial"/>
              <a:buChar char="»"/>
              <a:defRPr sz="800">
                <a:solidFill>
                  <a:srgbClr val="55555A"/>
                </a:solidFill>
              </a:defRPr>
            </a:lvl5pPr>
            <a:lvl6pPr marL="2171700" marR="0" lvl="5" indent="-889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Calibri"/>
              <a:buChar char="•"/>
              <a:defRPr sz="700">
                <a:solidFill>
                  <a:srgbClr val="55555A"/>
                </a:solidFill>
              </a:defRPr>
            </a:lvl6pPr>
            <a:lvl7pPr marL="2578100" marR="0" lvl="6" indent="-889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Calibri"/>
              <a:buChar char="•"/>
              <a:defRPr sz="600">
                <a:solidFill>
                  <a:srgbClr val="55555A"/>
                </a:solidFill>
              </a:defRPr>
            </a:lvl7pPr>
            <a:lvl8pPr marL="2971800" marR="0" lvl="7" indent="-889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Calibri"/>
              <a:buChar char="•"/>
              <a:defRPr sz="500">
                <a:solidFill>
                  <a:srgbClr val="55555A"/>
                </a:solidFill>
              </a:defRPr>
            </a:lvl8pPr>
            <a:lvl9pPr marL="3365500" marR="0" lvl="8" indent="-889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Calibri"/>
              <a:buChar char="•"/>
              <a:defRPr sz="500">
                <a:solidFill>
                  <a:srgbClr val="55555A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</p:spPr>
        <p:txBody>
          <a:bodyPr lIns="79125" tIns="79125" rIns="79125" bIns="79125" anchor="ctr" anchorCtr="0">
            <a:noAutofit/>
          </a:bodyPr>
          <a:lstStyle/>
          <a:p>
            <a:fld id="{00000000-1234-1234-1234-123412341234}" type="slidenum">
              <a:rPr lang="fr"/>
              <a:pPr/>
              <a:t>‹N›</a:t>
            </a:fld>
            <a:endParaRPr lang="fr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68550" y="256867"/>
            <a:ext cx="6627000" cy="754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8536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864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0" y="0"/>
            <a:ext cx="9144000" cy="38145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491162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="1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588" y="4854448"/>
            <a:ext cx="2340000" cy="12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95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22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04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35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686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fr-FR" dirty="0"/>
              <a:t>Modifiez le style du titre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A43-5F8B-48C5-91A4-BEB8641D32EC}" type="datetimeFigureOut">
              <a:rPr lang="fi-FI" smtClean="0">
                <a:solidFill>
                  <a:srgbClr val="04617B">
                    <a:shade val="90000"/>
                  </a:srgbClr>
                </a:solidFill>
              </a:rPr>
              <a:pPr/>
              <a:t>8.7.2019</a:t>
            </a:fld>
            <a:endParaRPr lang="fi-F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E67-33E8-47FE-BECB-27828F436D8A}" type="slidenum">
              <a:rPr lang="fi-FI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fi-FI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 descr="D:\PN\JPI Agua\Corporate Image\Logo Water JPI 119 x 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89" y="6093296"/>
            <a:ext cx="11334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35480"/>
            <a:ext cx="8229600" cy="4389120"/>
          </a:xfrm>
        </p:spPr>
        <p:txBody>
          <a:bodyPr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kumimoji="0" lang="en-GB" noProof="0" dirty="0" err="1"/>
              <a:t>Cliquez</a:t>
            </a:r>
            <a:r>
              <a:rPr kumimoji="0" lang="en-GB" noProof="0" dirty="0"/>
              <a:t> pour </a:t>
            </a:r>
            <a:r>
              <a:rPr kumimoji="0" lang="en-GB" noProof="0" dirty="0" err="1"/>
              <a:t>ajouter</a:t>
            </a:r>
            <a:r>
              <a:rPr kumimoji="0" lang="en-GB" noProof="0" dirty="0"/>
              <a:t> un sous-titre</a:t>
            </a:r>
            <a:endParaRPr lang="en-GB" noProof="0" dirty="0"/>
          </a:p>
          <a:p>
            <a:pPr lvl="1" eaLnBrk="1" latinLnBrk="0" hangingPunct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 eaLnBrk="1" latinLnBrk="0" hangingPunct="1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 eaLnBrk="1" latinLnBrk="0" hangingPunct="1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 eaLnBrk="1" latinLnBrk="0" hangingPunct="1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kumimoji="0"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45710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1"/>
          <a:stretch/>
        </p:blipFill>
        <p:spPr>
          <a:xfrm rot="16200000">
            <a:off x="4608487" y="2326720"/>
            <a:ext cx="6868697" cy="22152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58222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A94E-1D9B-4125-9902-6BFEE373EEA0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850" y="6356351"/>
            <a:ext cx="781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5F18-0A0A-4EBF-9150-D81CDC8E595D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77423" y="6589431"/>
            <a:ext cx="1224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www.waterjpi.eu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1" y="6592888"/>
            <a:ext cx="6732000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22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470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360000" algn="l" defTabSz="914400" rtl="0" eaLnBrk="1" latinLnBrk="0" hangingPunct="1">
        <a:lnSpc>
          <a:spcPct val="100000"/>
        </a:lnSpc>
        <a:spcBef>
          <a:spcPts val="2400"/>
        </a:spcBef>
        <a:buClr>
          <a:schemeClr val="accent6"/>
        </a:buClr>
        <a:buSzPct val="80000"/>
        <a:buFont typeface="Arial" panose="020B0604020202020204" pitchFamily="34" charset="0"/>
        <a:buChar char="►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75000"/>
          </a:schemeClr>
        </a:buClr>
        <a:buSzPct val="70000"/>
        <a:buFont typeface="Arial" panose="020B0604020202020204" pitchFamily="34" charset="0"/>
        <a:buChar char="►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8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491162" cy="1737195"/>
          </a:xfrm>
        </p:spPr>
        <p:txBody>
          <a:bodyPr>
            <a:normAutofit/>
          </a:bodyPr>
          <a:lstStyle/>
          <a:p>
            <a:r>
              <a:rPr lang="en-US" dirty="0" smtClean="0"/>
              <a:t>Bas Amelung, Wageningen University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Water JPI </a:t>
            </a:r>
            <a:r>
              <a:rPr lang="en-US" dirty="0" smtClean="0"/>
              <a:t>2018 Joint Call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12 </a:t>
            </a:r>
            <a:r>
              <a:rPr lang="en-US" dirty="0"/>
              <a:t>April </a:t>
            </a:r>
            <a:r>
              <a:rPr lang="en-US" dirty="0" smtClean="0"/>
              <a:t>2019, </a:t>
            </a:r>
            <a:r>
              <a:rPr lang="en-US" dirty="0"/>
              <a:t>Stockholm</a:t>
            </a:r>
          </a:p>
          <a:p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839" y="1002073"/>
            <a:ext cx="7886700" cy="2852737"/>
          </a:xfrm>
        </p:spPr>
        <p:txBody>
          <a:bodyPr/>
          <a:lstStyle/>
          <a:p>
            <a:r>
              <a:rPr lang="en-GB" dirty="0" smtClean="0"/>
              <a:t>Simulating </a:t>
            </a:r>
            <a:r>
              <a:rPr lang="en-GB" dirty="0"/>
              <a:t>tourism water consumption with</a:t>
            </a:r>
            <a:br>
              <a:rPr lang="en-GB" dirty="0"/>
            </a:br>
            <a:r>
              <a:rPr lang="en-GB" dirty="0" smtClean="0"/>
              <a:t>stakeholders (SIMTWIST)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1501" y="3784821"/>
            <a:ext cx="2160471" cy="10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73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OBJECTIVES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153144"/>
            <a:ext cx="8285931" cy="48958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General 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To </a:t>
            </a:r>
            <a:r>
              <a:rPr lang="en-GB" sz="1800" dirty="0"/>
              <a:t>improve the understanding of the tourism water footprint and to help </a:t>
            </a:r>
            <a:r>
              <a:rPr lang="en-GB" sz="1800" dirty="0" smtClean="0"/>
              <a:t>reduce tourism </a:t>
            </a:r>
            <a:r>
              <a:rPr lang="en-GB" sz="1800" dirty="0"/>
              <a:t>stakeholders’ </a:t>
            </a:r>
            <a:r>
              <a:rPr lang="en-GB" sz="1800" dirty="0" smtClean="0"/>
              <a:t>water consumption </a:t>
            </a:r>
            <a:r>
              <a:rPr lang="en-GB" sz="1800" dirty="0"/>
              <a:t>by informing public and </a:t>
            </a:r>
            <a:r>
              <a:rPr lang="en-GB" sz="1800" dirty="0" smtClean="0"/>
              <a:t>private decision-makers </a:t>
            </a:r>
            <a:r>
              <a:rPr lang="en-GB" sz="1800" dirty="0"/>
              <a:t>about the effectiveness of different types of interventions</a:t>
            </a:r>
            <a:r>
              <a:rPr lang="en-GB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Specific objectives: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1800" dirty="0" smtClean="0"/>
              <a:t>To </a:t>
            </a:r>
            <a:r>
              <a:rPr lang="en-GB" sz="1800" dirty="0"/>
              <a:t>assess the water availability conditions in each of the case study </a:t>
            </a:r>
            <a:r>
              <a:rPr lang="en-GB" sz="1800" dirty="0" smtClean="0"/>
              <a:t>areas;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GB" sz="1800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1800" dirty="0" smtClean="0"/>
              <a:t>To </a:t>
            </a:r>
            <a:r>
              <a:rPr lang="en-GB" sz="1800" dirty="0"/>
              <a:t>estimate current tourism-related water </a:t>
            </a:r>
            <a:r>
              <a:rPr lang="en-GB" sz="1800" dirty="0" smtClean="0"/>
              <a:t>consumption;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GB" sz="1800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1800" dirty="0" smtClean="0"/>
              <a:t>To </a:t>
            </a:r>
            <a:r>
              <a:rPr lang="en-GB" sz="1800" dirty="0"/>
              <a:t>explore the </a:t>
            </a:r>
            <a:r>
              <a:rPr lang="en-GB" sz="1800" dirty="0" smtClean="0"/>
              <a:t>future prospects </a:t>
            </a:r>
            <a:r>
              <a:rPr lang="en-GB" sz="1800" dirty="0"/>
              <a:t>of water scarcity in the case study </a:t>
            </a:r>
            <a:r>
              <a:rPr lang="en-GB" sz="1800" dirty="0" smtClean="0"/>
              <a:t>areas;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GB" sz="1800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1800" dirty="0" smtClean="0"/>
              <a:t>To </a:t>
            </a:r>
            <a:r>
              <a:rPr lang="en-GB" sz="1800" dirty="0"/>
              <a:t>examine the interactions between water, social power and </a:t>
            </a:r>
            <a:r>
              <a:rPr lang="en-GB" sz="1800" dirty="0" smtClean="0"/>
              <a:t>infrastructure;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GB" sz="1800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1800" dirty="0" smtClean="0"/>
              <a:t>To </a:t>
            </a:r>
            <a:r>
              <a:rPr lang="en-GB" sz="1800" dirty="0"/>
              <a:t>determine the key behavioural rules that guide water </a:t>
            </a:r>
            <a:r>
              <a:rPr lang="en-GB" sz="1800" dirty="0" smtClean="0"/>
              <a:t>consumption;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GB" sz="1800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1800" dirty="0" smtClean="0"/>
              <a:t>To </a:t>
            </a:r>
            <a:r>
              <a:rPr lang="en-GB" sz="1800" dirty="0"/>
              <a:t>test the effectiveness of various public and private intervention options as potential tools to monitor </a:t>
            </a:r>
            <a:r>
              <a:rPr lang="en-GB" sz="1800" dirty="0" smtClean="0"/>
              <a:t>and reduce </a:t>
            </a:r>
            <a:r>
              <a:rPr lang="en-GB" sz="1800" dirty="0"/>
              <a:t>water </a:t>
            </a:r>
            <a:r>
              <a:rPr lang="en-GB" sz="1800" dirty="0" smtClean="0"/>
              <a:t>consumption.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2324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CONSORTIUM DESCRIPTION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331819"/>
            <a:ext cx="8285931" cy="489585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Wageningen University, Netherlands (PI: Bas Amelung)</a:t>
            </a:r>
          </a:p>
          <a:p>
            <a:pPr marL="717750" lvl="1" indent="-285750">
              <a:spcBef>
                <a:spcPts val="0"/>
              </a:spcBef>
            </a:pPr>
            <a:r>
              <a:rPr lang="en-GB" sz="1600" dirty="0"/>
              <a:t>Project </a:t>
            </a:r>
            <a:r>
              <a:rPr lang="en-GB" sz="1600" dirty="0" smtClean="0"/>
              <a:t>leader</a:t>
            </a:r>
          </a:p>
          <a:p>
            <a:pPr marL="717750" lvl="1" indent="-285750">
              <a:spcBef>
                <a:spcPts val="0"/>
              </a:spcBef>
            </a:pPr>
            <a:r>
              <a:rPr lang="en-GB" sz="1600" dirty="0" smtClean="0"/>
              <a:t>Companion modelling</a:t>
            </a:r>
          </a:p>
          <a:p>
            <a:pPr marL="717750" lvl="1" indent="-285750">
              <a:spcBef>
                <a:spcPts val="0"/>
              </a:spcBef>
            </a:pPr>
            <a:r>
              <a:rPr lang="en-GB" sz="1600" dirty="0" smtClean="0"/>
              <a:t>Agent-based modelling</a:t>
            </a:r>
          </a:p>
          <a:p>
            <a:pPr marL="285750" indent="-285750">
              <a:spcBef>
                <a:spcPts val="0"/>
              </a:spcBef>
            </a:pPr>
            <a:endParaRPr lang="en-GB" sz="1800" dirty="0"/>
          </a:p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University of Alicante, Spain (PI:  Antonio Rico Amorós)</a:t>
            </a:r>
          </a:p>
          <a:p>
            <a:pPr marL="717750" lvl="1" indent="-285750">
              <a:spcBef>
                <a:spcPts val="0"/>
              </a:spcBef>
            </a:pPr>
            <a:r>
              <a:rPr lang="en-GB" sz="1600" dirty="0" smtClean="0"/>
              <a:t>Coordination </a:t>
            </a:r>
            <a:r>
              <a:rPr lang="en-GB" sz="1600" dirty="0"/>
              <a:t>of the Benidorm case study </a:t>
            </a:r>
            <a:r>
              <a:rPr lang="en-GB" sz="1600" dirty="0" smtClean="0"/>
              <a:t>analysis</a:t>
            </a:r>
          </a:p>
          <a:p>
            <a:pPr marL="717750" lvl="1" indent="-285750">
              <a:spcBef>
                <a:spcPts val="0"/>
              </a:spcBef>
            </a:pPr>
            <a:r>
              <a:rPr lang="en-GB" sz="1600" dirty="0" err="1" smtClean="0"/>
              <a:t>Hydrosocial</a:t>
            </a:r>
            <a:r>
              <a:rPr lang="en-GB" sz="1600" dirty="0" smtClean="0"/>
              <a:t> analysis</a:t>
            </a:r>
          </a:p>
          <a:p>
            <a:pPr marL="285750" indent="-285750">
              <a:spcBef>
                <a:spcPts val="0"/>
              </a:spcBef>
            </a:pPr>
            <a:endParaRPr lang="en-GB" sz="1800" dirty="0"/>
          </a:p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University of Bologna (PI: Elena Toth)</a:t>
            </a:r>
          </a:p>
          <a:p>
            <a:pPr marL="717750" lvl="1" indent="-285750">
              <a:spcBef>
                <a:spcPts val="0"/>
              </a:spcBef>
            </a:pPr>
            <a:r>
              <a:rPr lang="en-GB" sz="1600" dirty="0"/>
              <a:t>Coordination of the Rimini case study </a:t>
            </a:r>
            <a:r>
              <a:rPr lang="en-GB" sz="1600" dirty="0" smtClean="0"/>
              <a:t>analysis</a:t>
            </a:r>
          </a:p>
          <a:p>
            <a:pPr marL="717750" lvl="1" indent="-285750">
              <a:spcBef>
                <a:spcPts val="0"/>
              </a:spcBef>
            </a:pPr>
            <a:r>
              <a:rPr lang="en-GB" sz="1600" dirty="0" smtClean="0"/>
              <a:t>Hydrological analysis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3248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CONSORTIUM DESCRIPTION</a:t>
            </a:r>
            <a:endParaRPr lang="es-E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618" y="1259586"/>
            <a:ext cx="5287518" cy="480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0136" y="1076706"/>
            <a:ext cx="3250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Macro</a:t>
            </a:r>
          </a:p>
          <a:p>
            <a:r>
              <a:rPr lang="en-GB" dirty="0" smtClean="0"/>
              <a:t>Water scarcity</a:t>
            </a:r>
          </a:p>
          <a:p>
            <a:r>
              <a:rPr lang="en-GB" dirty="0" smtClean="0"/>
              <a:t>(Climate change, tourism trends)</a:t>
            </a:r>
          </a:p>
          <a:p>
            <a:r>
              <a:rPr lang="en-GB" dirty="0" smtClean="0"/>
              <a:t>Lead: </a:t>
            </a:r>
            <a:r>
              <a:rPr lang="en-GB" b="1" dirty="0" smtClean="0"/>
              <a:t>Bologna </a:t>
            </a:r>
            <a:r>
              <a:rPr lang="en-GB" dirty="0" smtClean="0"/>
              <a:t>(Elena Toth)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6232" y="2783586"/>
            <a:ext cx="3075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Meso</a:t>
            </a:r>
            <a:r>
              <a:rPr lang="en-GB" b="1" dirty="0" smtClean="0"/>
              <a:t> (regime)</a:t>
            </a:r>
          </a:p>
          <a:p>
            <a:r>
              <a:rPr lang="en-GB" dirty="0" err="1" smtClean="0"/>
              <a:t>Hydrosocial</a:t>
            </a:r>
            <a:r>
              <a:rPr lang="en-GB" dirty="0" smtClean="0"/>
              <a:t> cycle</a:t>
            </a:r>
          </a:p>
          <a:p>
            <a:r>
              <a:rPr lang="en-GB" dirty="0" smtClean="0"/>
              <a:t>(Power)</a:t>
            </a:r>
          </a:p>
          <a:p>
            <a:r>
              <a:rPr lang="en-GB" dirty="0" smtClean="0"/>
              <a:t>Lead: </a:t>
            </a:r>
            <a:r>
              <a:rPr lang="en-GB" b="1" dirty="0" smtClean="0"/>
              <a:t>Alicante</a:t>
            </a:r>
            <a:r>
              <a:rPr lang="en-GB" dirty="0" smtClean="0"/>
              <a:t> (Antonio Rico)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2328" y="4664202"/>
            <a:ext cx="344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Micro</a:t>
            </a:r>
          </a:p>
          <a:p>
            <a:r>
              <a:rPr lang="en-GB" dirty="0" smtClean="0"/>
              <a:t>ABM, </a:t>
            </a:r>
            <a:r>
              <a:rPr lang="en-GB" dirty="0" err="1" smtClean="0"/>
              <a:t>ComMod</a:t>
            </a:r>
            <a:endParaRPr lang="en-GB" dirty="0" smtClean="0"/>
          </a:p>
          <a:p>
            <a:r>
              <a:rPr lang="en-GB" dirty="0" smtClean="0"/>
              <a:t>(Individual behaviour)</a:t>
            </a:r>
          </a:p>
          <a:p>
            <a:r>
              <a:rPr lang="en-GB" dirty="0" smtClean="0"/>
              <a:t>Lead: </a:t>
            </a:r>
            <a:r>
              <a:rPr lang="en-GB" b="1" dirty="0" err="1" smtClean="0"/>
              <a:t>Wageningen</a:t>
            </a:r>
            <a:r>
              <a:rPr lang="en-GB" dirty="0" smtClean="0"/>
              <a:t> (Bas Amelung)</a:t>
            </a:r>
          </a:p>
        </p:txBody>
      </p:sp>
    </p:spTree>
    <p:extLst>
      <p:ext uri="{BB962C8B-B14F-4D97-AF65-F5344CB8AC3E}">
        <p14:creationId xmlns:p14="http://schemas.microsoft.com/office/powerpoint/2010/main" xmlns="" val="40869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WP DESCRIPTION</a:t>
            </a:r>
            <a:endParaRPr lang="es-E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29" y="1604683"/>
            <a:ext cx="8202341" cy="45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EXPECTED IMPACT OF THE PROJECT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331819"/>
            <a:ext cx="8285931" cy="4895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Scientific</a:t>
            </a:r>
          </a:p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Link macro-level </a:t>
            </a:r>
            <a:r>
              <a:rPr lang="en-GB" sz="1800" dirty="0"/>
              <a:t>(water scarcity) challenges </a:t>
            </a:r>
            <a:r>
              <a:rPr lang="en-GB" sz="1800" dirty="0" smtClean="0"/>
              <a:t>to </a:t>
            </a:r>
            <a:r>
              <a:rPr lang="en-GB" sz="1800" dirty="0"/>
              <a:t>micro-level (water use) </a:t>
            </a:r>
            <a:r>
              <a:rPr lang="en-GB" sz="1800" dirty="0" smtClean="0"/>
              <a:t>behaviour</a:t>
            </a:r>
          </a:p>
          <a:p>
            <a:pPr marL="285750" indent="-285750">
              <a:spcBef>
                <a:spcPts val="0"/>
              </a:spcBef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Innovation</a:t>
            </a:r>
          </a:p>
          <a:p>
            <a:pPr marL="285750" indent="-285750">
              <a:spcBef>
                <a:spcPts val="0"/>
              </a:spcBef>
            </a:pPr>
            <a:r>
              <a:rPr lang="en-GB" sz="1800" dirty="0"/>
              <a:t>Focus on tourism</a:t>
            </a:r>
          </a:p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Focus on behaviour of individual actors</a:t>
            </a:r>
          </a:p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Interdisciplinary approach: integrating disciplines</a:t>
            </a:r>
          </a:p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Transdisciplinary approach: stakeholder-oriented</a:t>
            </a: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Societal</a:t>
            </a:r>
          </a:p>
          <a:p>
            <a:pPr marL="285750" indent="-285750">
              <a:spcBef>
                <a:spcPts val="0"/>
              </a:spcBef>
            </a:pPr>
            <a:r>
              <a:rPr lang="en-GB" sz="1800" dirty="0"/>
              <a:t>SDG 6: increase water-use efficiency, ensure sustainable withdrawals </a:t>
            </a:r>
            <a:endParaRPr lang="en-GB" sz="1800" dirty="0" smtClean="0"/>
          </a:p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SDG 13: improve </a:t>
            </a:r>
            <a:r>
              <a:rPr lang="en-GB" sz="1800" dirty="0"/>
              <a:t>education, awareness-raising and human and institutional </a:t>
            </a:r>
            <a:r>
              <a:rPr lang="en-GB" sz="1800" dirty="0" smtClean="0"/>
              <a:t>capacity on climate change adaptation</a:t>
            </a:r>
          </a:p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Knowledge: level of consumption, main components, key incentives</a:t>
            </a:r>
          </a:p>
          <a:p>
            <a:pPr marL="285750" indent="-285750">
              <a:spcBef>
                <a:spcPts val="0"/>
              </a:spcBef>
            </a:pPr>
            <a:r>
              <a:rPr lang="en-GB" sz="1800" dirty="0" smtClean="0"/>
              <a:t>Methodologies</a:t>
            </a:r>
            <a:r>
              <a:rPr lang="en-GB" sz="1800" dirty="0"/>
              <a:t>: </a:t>
            </a:r>
            <a:r>
              <a:rPr lang="en-GB" sz="1800" dirty="0" smtClean="0"/>
              <a:t>replication of suit of tools, incl. demand </a:t>
            </a:r>
            <a:r>
              <a:rPr lang="en-GB" sz="1800" dirty="0"/>
              <a:t>modelling, </a:t>
            </a:r>
            <a:r>
              <a:rPr lang="en-GB" sz="1800" dirty="0" err="1"/>
              <a:t>hydrosocial</a:t>
            </a:r>
            <a:r>
              <a:rPr lang="en-GB" sz="1800" dirty="0"/>
              <a:t> cycle analysis, companion modelling, serious games and agent-based modelling</a:t>
            </a:r>
            <a:endParaRPr lang="en-GB" sz="1800" dirty="0" smtClean="0"/>
          </a:p>
          <a:p>
            <a:pPr marL="285750" indent="-285750">
              <a:spcBef>
                <a:spcPts val="0"/>
              </a:spcBef>
            </a:pPr>
            <a:endParaRPr lang="en-GB" sz="1800" dirty="0"/>
          </a:p>
          <a:p>
            <a:pPr marL="285750" indent="-285750">
              <a:spcBef>
                <a:spcPts val="0"/>
              </a:spcBef>
            </a:pPr>
            <a:endParaRPr lang="en-GB" sz="1800" dirty="0" smtClean="0"/>
          </a:p>
          <a:p>
            <a:pPr marL="285750" indent="-285750">
              <a:spcBef>
                <a:spcPts val="0"/>
              </a:spcBef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217938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79584" y="1958161"/>
            <a:ext cx="7886700" cy="2852737"/>
          </a:xfrm>
        </p:spPr>
        <p:txBody>
          <a:bodyPr/>
          <a:lstStyle/>
          <a:p>
            <a:pPr algn="ctr"/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comments</a:t>
            </a:r>
            <a:r>
              <a:rPr lang="fr-FR" dirty="0"/>
              <a:t>?</a:t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du contenu 4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4352" y="3581400"/>
            <a:ext cx="1723348" cy="17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926327"/>
      </p:ext>
    </p:extLst>
  </p:cSld>
  <p:clrMapOvr>
    <a:masterClrMapping/>
  </p:clrMapOvr>
</p:sld>
</file>

<file path=ppt/theme/theme1.xml><?xml version="1.0" encoding="utf-8"?>
<a:theme xmlns:a="http://schemas.openxmlformats.org/drawingml/2006/main" name="Water JPI new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353</Words>
  <Application>Microsoft Office PowerPoint</Application>
  <PresentationFormat>Presentazione su schermo (4:3)</PresentationFormat>
  <Paragraphs>69</Paragraphs>
  <Slides>7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Water JPI new</vt:lpstr>
      <vt:lpstr>Simulating tourism water consumption with stakeholders (SIMTWIST)</vt:lpstr>
      <vt:lpstr>OBJECTIVES</vt:lpstr>
      <vt:lpstr>CONSORTIUM DESCRIPTION</vt:lpstr>
      <vt:lpstr>CONSORTIUM DESCRIPTION</vt:lpstr>
      <vt:lpstr>WP DESCRIPTION</vt:lpstr>
      <vt:lpstr>EXPECTED IMPACT OF THE PROJECT</vt:lpstr>
      <vt:lpstr>Any comments? </vt:lpstr>
    </vt:vector>
  </TitlesOfParts>
  <Company>ANR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Coordination and Management</dc:title>
  <dc:creator>RUIZ Nuria</dc:creator>
  <cp:lastModifiedBy>Alessandra Casali</cp:lastModifiedBy>
  <cp:revision>68</cp:revision>
  <dcterms:created xsi:type="dcterms:W3CDTF">2018-10-03T09:02:39Z</dcterms:created>
  <dcterms:modified xsi:type="dcterms:W3CDTF">2019-07-08T09:51:07Z</dcterms:modified>
</cp:coreProperties>
</file>